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299" r:id="rId3"/>
    <p:sldId id="259" r:id="rId4"/>
    <p:sldId id="263" r:id="rId5"/>
    <p:sldId id="294" r:id="rId6"/>
    <p:sldId id="298" r:id="rId7"/>
    <p:sldId id="299" r:id="rId8"/>
    <p:sldId id="300" r:id="rId9"/>
    <p:sldId id="302" r:id="rId10"/>
    <p:sldId id="304" r:id="rId11"/>
    <p:sldId id="306" r:id="rId12"/>
    <p:sldId id="28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8CF"/>
    <a:srgbClr val="34BDCF"/>
    <a:srgbClr val="646464"/>
    <a:srgbClr val="B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4"/>
    <p:restoredTop sz="94981"/>
  </p:normalViewPr>
  <p:slideViewPr>
    <p:cSldViewPr snapToGrid="0" snapToObjects="1">
      <p:cViewPr varScale="1">
        <p:scale>
          <a:sx n="124" d="100"/>
          <a:sy n="12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4C63-9B78-FC4E-88FC-3884A3463056}" type="datetimeFigureOut">
              <a:rPr kumimoji="1" lang="ja-JP" altLang="en-US" smtClean="0"/>
              <a:t>2023/7/23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E580-DB3A-6043-86C5-BC9F890E6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5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E580-DB3A-6043-86C5-BC9F890E68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E580-DB3A-6043-86C5-BC9F890E68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1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CED7F-DB67-874D-A2EE-8D7AC5D67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4AB5D5-49B7-BD4B-A615-F0CD9372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A6DDC-AC13-6948-85FE-07C81A06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©️Leo-with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ADBEAF-BA57-0B42-982D-27E47F67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1EDAA-97D9-F449-B3E7-8C7832C6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AF0C92-F750-E544-AF9F-3870D5308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5E91E-B6C0-554E-88B3-BE34DB9D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E58C4-BF4E-5F4C-B081-7C929653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53C3F680-FC12-7327-C701-1C4B1F37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3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7EF9EF-F394-6B46-8DA1-EE42B2D38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6B477C-4C50-BC4D-BAFC-907AE794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1816D-52AE-AE40-9418-8764EB96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63BC9-4028-6B4A-A08B-83A75CEF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AB29D7A1-0CAE-283F-7288-F19EE091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F214C-DD89-BD45-A0BF-2ECB3A1F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6482"/>
            <a:ext cx="10515600" cy="509506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82ADE4-1E92-A24C-A7CB-830D7EB9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4487"/>
            <a:ext cx="11506200" cy="513752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FB42FD-A299-F545-B2E2-2E03575A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AD67D-8640-AD49-B60C-9D5CFDEB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6E2957C-C682-E375-90EB-1D6E61821096}"/>
              </a:ext>
            </a:extLst>
          </p:cNvPr>
          <p:cNvCxnSpPr/>
          <p:nvPr userDrawn="1"/>
        </p:nvCxnSpPr>
        <p:spPr>
          <a:xfrm>
            <a:off x="0" y="816661"/>
            <a:ext cx="12192000" cy="0"/>
          </a:xfrm>
          <a:prstGeom prst="line">
            <a:avLst/>
          </a:prstGeom>
          <a:ln w="34925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8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628292-D609-0C48-99C4-18E2E4C8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2852737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5F87CF-1465-4E46-8526-5276BD4C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154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9293ED-A6AC-454E-881A-CEA1A41F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C06B5ED4-5CDE-C5DC-3E97-49E4F147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4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E0E27-9816-3544-86FA-74408F91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40" y="60189"/>
            <a:ext cx="10515600" cy="871538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8A808-B245-FB44-8576-F369A33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95AAA1-A146-804E-B0AE-19602037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346186-E5A5-B143-B044-32353D4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BB8D58E-A1F9-20AF-4B76-10BB62B8F129}"/>
              </a:ext>
            </a:extLst>
          </p:cNvPr>
          <p:cNvCxnSpPr/>
          <p:nvPr userDrawn="1"/>
        </p:nvCxnSpPr>
        <p:spPr>
          <a:xfrm>
            <a:off x="0" y="939180"/>
            <a:ext cx="12192000" cy="0"/>
          </a:xfrm>
          <a:prstGeom prst="line">
            <a:avLst/>
          </a:prstGeom>
          <a:ln w="34925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06F67A-4BCE-CED6-50A6-54901802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83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EF65B-2AE2-8347-BA87-5F180725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8DC88B-B422-BE4E-A5F2-064C315D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4F3A26-03B4-B340-9061-A68D68A4C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ECE62F-3948-B24B-A4E6-662D7C86C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030D837-4FCE-584D-9FF1-97E38E95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446727-A3EA-A041-B235-593C2F15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55F1D5D6-B744-EF17-D958-E21C904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1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683A-7E2A-594F-82AA-3951D949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ED54D7-973B-8843-87A2-DD68D43D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4232DD-D255-9A40-8798-482D7930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093BB09-E603-E16C-AA2E-4D9FE36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2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4DF52-1258-A349-BB02-E7F3CB97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D2B478C5-06AC-8F54-0BE5-0EF408B0130C}"/>
              </a:ext>
            </a:extLst>
          </p:cNvPr>
          <p:cNvSpPr/>
          <p:nvPr userDrawn="1"/>
        </p:nvSpPr>
        <p:spPr>
          <a:xfrm>
            <a:off x="132522" y="98589"/>
            <a:ext cx="11900451" cy="6103428"/>
          </a:xfrm>
          <a:prstGeom prst="roundRect">
            <a:avLst/>
          </a:prstGeom>
          <a:noFill/>
          <a:ln w="38100">
            <a:solidFill>
              <a:srgbClr val="34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DEE2414-9107-5B15-C27E-8AFC757D8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CF018ECE-F8A4-0AD2-A548-E92FE472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10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2" name="フッター プレースホルダー 4">
            <a:extLst>
              <a:ext uri="{FF2B5EF4-FFF2-40B4-BE49-F238E27FC236}">
                <a16:creationId xmlns:a16="http://schemas.microsoft.com/office/drawing/2014/main" id="{C93BAC44-77AE-F763-1912-0994370E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73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64AFD-942A-114B-8AE3-C889EB1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C9758B-8A21-1844-AC3A-5653B95E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264331-F815-894C-8309-86EB8DD2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E55645-67D6-B240-AE61-ED35CC9F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97233E-95E2-2B49-9361-AB08143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7EA6D7C3-FD84-4FFE-FEDA-2A6E6BFB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74428-6606-E548-A90B-F2F051FA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977CF2-C97D-9942-9439-9010F9D4C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0EECE0-89FC-BE4D-B87F-20E607511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C648D8-C627-7E4D-9D0A-6C7427F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62A18-BD48-5D4A-8D7B-9091DFA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62E5E752-8668-6E0F-D113-F7E0F990DA7D}"/>
              </a:ext>
            </a:extLst>
          </p:cNvPr>
          <p:cNvSpPr txBox="1">
            <a:spLocks/>
          </p:cNvSpPr>
          <p:nvPr userDrawn="1"/>
        </p:nvSpPr>
        <p:spPr>
          <a:xfrm>
            <a:off x="8168274" y="6394285"/>
            <a:ext cx="2652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ja-JP" dirty="0"/>
              <a:t>©️Leo-with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85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14D9AC-3175-6542-B574-0A9BF11F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30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9A64B1-F6C0-4B49-8E6C-9EC0A46D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4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F8AC46-BEE7-C44D-828F-27817498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94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FC35-021A-2B48-871F-021E5B3FFE8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C9FB96-3545-A549-AADF-106F1CCE1F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216926" y="6280595"/>
            <a:ext cx="879301" cy="592503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9202899-9F3E-274A-8DEB-0A7E46508CD8}"/>
              </a:ext>
            </a:extLst>
          </p:cNvPr>
          <p:cNvCxnSpPr>
            <a:cxnSpLocks/>
          </p:cNvCxnSpPr>
          <p:nvPr userDrawn="1"/>
        </p:nvCxnSpPr>
        <p:spPr>
          <a:xfrm>
            <a:off x="0" y="6311900"/>
            <a:ext cx="12055642" cy="0"/>
          </a:xfrm>
          <a:prstGeom prst="line">
            <a:avLst/>
          </a:prstGeom>
          <a:ln w="38100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918C6B-42E0-D4B8-1269-B2B78B624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60320" y="6394285"/>
            <a:ext cx="2963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©️Leo-with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4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6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2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449FF0-EA59-0E95-1449-4A5B37B0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07B72A-473A-B832-2EB6-D9632218E905}"/>
              </a:ext>
            </a:extLst>
          </p:cNvPr>
          <p:cNvSpPr txBox="1"/>
          <p:nvPr/>
        </p:nvSpPr>
        <p:spPr>
          <a:xfrm>
            <a:off x="1800445" y="1120676"/>
            <a:ext cx="8591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にちようさはんじ</a:t>
            </a:r>
          </a:p>
          <a:p>
            <a:pPr algn="ctr"/>
            <a:r>
              <a:rPr lang="ja-JP" altLang="en-US" sz="7200" b="1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Vol.1</a:t>
            </a:r>
            <a:r>
              <a:rPr lang="en-US" altLang="ja-JP" sz="7200" b="1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endParaRPr lang="ja-JP" altLang="en-US" sz="7200" b="1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6E7267-2C4C-B174-8ECB-8968A9DC0A76}"/>
              </a:ext>
            </a:extLst>
          </p:cNvPr>
          <p:cNvSpPr txBox="1"/>
          <p:nvPr/>
        </p:nvSpPr>
        <p:spPr>
          <a:xfrm>
            <a:off x="984304" y="4449977"/>
            <a:ext cx="10223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400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r>
              <a:rPr lang="ja-JP" altLang="en-US" sz="54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「支援」は誰のため？</a:t>
            </a:r>
            <a:r>
              <a:rPr lang="en-US" altLang="ja-JP" sz="5400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endParaRPr lang="ja-JP" altLang="en-US" sz="5400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91E222-EFC8-D30A-0CDE-D726A3D4B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/>
              <a:t>支援者は、被支援者の意図や目的を理解し、支援するという意図をもって、知識に裏付けられた支援を行う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r>
              <a:rPr lang="ja-JP" altLang="en-US" sz="2800"/>
              <a:t>被支援者が目的や手段を明確にすることを助けることも重要</a:t>
            </a:r>
            <a:endParaRPr kumimoji="1" lang="ja-JP" altLang="en-US" sz="2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F49DF3-08B2-5A6B-44C1-B0A46A5A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C997F161-9740-7A0A-C861-0C941659E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56" y="3038979"/>
            <a:ext cx="6342287" cy="3163033"/>
          </a:xfrm>
          <a:prstGeom prst="rect">
            <a:avLst/>
          </a:prstGeom>
          <a:ln>
            <a:solidFill>
              <a:srgbClr val="A0D8CF"/>
            </a:solidFill>
          </a:ln>
        </p:spPr>
      </p:pic>
    </p:spTree>
    <p:extLst>
      <p:ext uri="{BB962C8B-B14F-4D97-AF65-F5344CB8AC3E}">
        <p14:creationId xmlns:p14="http://schemas.microsoft.com/office/powerpoint/2010/main" val="66035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B44B8-7A68-D9D4-53A2-0E17F43A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自分の失敗談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F48C9-69C3-3321-F26E-D627E8B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42545"/>
            <a:ext cx="6894787" cy="3350804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ja-JP" altLang="en-US" sz="2800" b="1"/>
              <a:t>・「やりたいこと」を無視する</a:t>
            </a: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800" b="1"/>
              <a:t>・「やりたくないこと」を強要する</a:t>
            </a: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800" b="1"/>
              <a:t>・「やれること」を強奪する</a:t>
            </a: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8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800" b="1"/>
              <a:t>・「やれないこと」を代行する</a:t>
            </a:r>
            <a:endParaRPr lang="en-US" altLang="ja-JP" sz="2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66C1E6-EA94-9F23-F820-5C9743B9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0F23BB-F495-DCD3-E90B-D2CE67112C66}"/>
              </a:ext>
            </a:extLst>
          </p:cNvPr>
          <p:cNvSpPr txBox="1">
            <a:spLocks/>
          </p:cNvSpPr>
          <p:nvPr/>
        </p:nvSpPr>
        <p:spPr>
          <a:xfrm>
            <a:off x="2712982" y="4779906"/>
            <a:ext cx="7744810" cy="143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ja-JP" altLang="en-US" sz="4400" b="1"/>
              <a:t>自己決定の手助け＝支援</a:t>
            </a:r>
            <a:endParaRPr lang="en-US" altLang="ja-JP" sz="4400" b="1" dirty="0"/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ja-JP" altLang="en-US" sz="4400" b="1"/>
              <a:t>他己決定の押付け≠支援</a:t>
            </a:r>
            <a:endParaRPr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425235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5374DF-D8CE-4D08-8A63-6E8E6216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0542"/>
            <a:ext cx="9144000" cy="998503"/>
          </a:xfrm>
        </p:spPr>
        <p:txBody>
          <a:bodyPr/>
          <a:lstStyle/>
          <a:p>
            <a:r>
              <a:rPr lang="ja-JP" altLang="en-US"/>
              <a:t>よしきのきづき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E07D1-9C57-F04D-B845-C92019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328B9A-28DA-0458-D603-1E7CCAAE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97" y="1799929"/>
            <a:ext cx="11768003" cy="325814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ja-JP" altLang="en-US" sz="3600"/>
              <a:t>「支援を要する状況か」を考えることが支援のスタート</a:t>
            </a:r>
            <a:endParaRPr lang="en-US" altLang="ja-JP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ja-JP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ja-JP" altLang="en-US" sz="3600"/>
              <a:t>相手がやりたいこと、やっていること（目的、手段）を窺う</a:t>
            </a:r>
            <a:endParaRPr lang="en-US" altLang="ja-JP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ja-JP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ja-JP" altLang="en-US" sz="3600"/>
              <a:t>余計なお世話になってないか、立ち止まる</a:t>
            </a:r>
            <a:endParaRPr lang="en-US" altLang="ja-JP" sz="3600" dirty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1165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B1C711-66EE-3A02-BD2F-5D4187D9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/>
          </a:p>
        </p:txBody>
      </p:sp>
      <p:sp>
        <p:nvSpPr>
          <p:cNvPr id="7" name="タイトル 2">
            <a:extLst>
              <a:ext uri="{FF2B5EF4-FFF2-40B4-BE49-F238E27FC236}">
                <a16:creationId xmlns:a16="http://schemas.microsoft.com/office/drawing/2014/main" id="{356298C5-C389-976E-AE06-25A77E31609D}"/>
              </a:ext>
            </a:extLst>
          </p:cNvPr>
          <p:cNvSpPr txBox="1">
            <a:spLocks/>
          </p:cNvSpPr>
          <p:nvPr/>
        </p:nvSpPr>
        <p:spPr>
          <a:xfrm>
            <a:off x="742121" y="98590"/>
            <a:ext cx="9144000" cy="751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ja-JP" altLang="en-US" sz="3200"/>
              <a:t>自己紹介　　汐中　義樹（しおなか　よしき）</a:t>
            </a:r>
          </a:p>
        </p:txBody>
      </p:sp>
      <p:pic>
        <p:nvPicPr>
          <p:cNvPr id="5" name="図 4" descr="本棚の前に立っている男性&#10;&#10;自動的に生成された説明">
            <a:extLst>
              <a:ext uri="{FF2B5EF4-FFF2-40B4-BE49-F238E27FC236}">
                <a16:creationId xmlns:a16="http://schemas.microsoft.com/office/drawing/2014/main" id="{F0F11D72-952F-158C-231E-B8FDF0415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0" t="7844" r="30836" b="21176"/>
          <a:stretch/>
        </p:blipFill>
        <p:spPr>
          <a:xfrm>
            <a:off x="583989" y="1089463"/>
            <a:ext cx="1898778" cy="221947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タイトル 4">
            <a:extLst>
              <a:ext uri="{FF2B5EF4-FFF2-40B4-BE49-F238E27FC236}">
                <a16:creationId xmlns:a16="http://schemas.microsoft.com/office/drawing/2014/main" id="{45E67526-8E25-0EF4-22A3-7E9410863268}"/>
              </a:ext>
            </a:extLst>
          </p:cNvPr>
          <p:cNvSpPr txBox="1">
            <a:spLocks/>
          </p:cNvSpPr>
          <p:nvPr/>
        </p:nvSpPr>
        <p:spPr>
          <a:xfrm>
            <a:off x="2826566" y="1089463"/>
            <a:ext cx="9144000" cy="505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株式会社レオウィズ</a:t>
            </a:r>
            <a:r>
              <a:rPr lang="ja-JP" altLang="en-US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　代表取締役</a:t>
            </a:r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公認心理師／中小企業診断士</a:t>
            </a:r>
          </a:p>
          <a:p>
            <a:pPr algn="just"/>
            <a:r>
              <a:rPr lang="en-US" altLang="ja-JP" sz="1800" b="0" kern="100" dirty="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 </a:t>
            </a:r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広島市出身</a:t>
            </a: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千葉大学教育学部卒業　千葉大学大学院教育学研究科 修士号（教育学）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大学院修了後、教育現場へ。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障害のある児童・生徒の自立指導、教員の指導力向上研修の講師、地域の学校コンサルテーションなどを務めた後、独立。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“眠れる獅子（レオ）を呼び起こす”をコンセプトに、障害学とボジティブ心理学を掛け合わせ、障害者活躍や組織のインクルージョンを支援。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「</a:t>
            </a:r>
            <a:r>
              <a:rPr lang="en-US" altLang="ja-JP" sz="1800" b="0" kern="100" dirty="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DE</a:t>
            </a:r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＆</a:t>
            </a:r>
            <a:r>
              <a:rPr lang="en-US" altLang="ja-JP" sz="1800" b="0" kern="100" dirty="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I</a:t>
            </a:r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」「障害理解」「支援員・指導者育成」研修、障害のある方の採用・定着のコンサルティングを提供している。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ja-JP" sz="1800" b="0" kern="100">
                <a:solidFill>
                  <a:srgbClr val="646464"/>
                </a:solidFill>
                <a:effectLst/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家族：妻（美容室経営）、二女、猫</a:t>
            </a:r>
            <a:endParaRPr lang="en-US" altLang="ja-JP" sz="1800" b="0" kern="100" dirty="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endParaRPr lang="en-US" altLang="ja-JP" sz="1800" b="0" kern="100" dirty="0"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  <a:p>
            <a:pPr algn="just"/>
            <a:r>
              <a:rPr lang="ja-JP" altLang="en-US" sz="1800" b="0" kern="1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書籍：「障害のある方と共に働く」（</a:t>
            </a:r>
            <a:r>
              <a:rPr lang="en-US" altLang="ja-JP" sz="1800" b="0" kern="100" dirty="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2023</a:t>
            </a:r>
            <a:r>
              <a:rPr lang="ja-JP" altLang="en-US" sz="1800" b="0" kern="1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年</a:t>
            </a:r>
            <a:r>
              <a:rPr lang="en-US" altLang="ja-JP" sz="1800" b="0" kern="100" dirty="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9</a:t>
            </a:r>
            <a:r>
              <a:rPr lang="ja-JP" altLang="en-US" sz="1800" b="0" kern="100">
                <a:latin typeface="HG丸ｺﾞｼｯｸM-PRO" panose="020F0600000000000000" pitchFamily="34" charset="-128"/>
                <a:ea typeface="HG丸ｺﾞｼｯｸM-PRO" panose="020F0600000000000000" pitchFamily="34" charset="-128"/>
                <a:cs typeface="Times New Roman (本文のフォント - コンプレ"/>
              </a:rPr>
              <a:t>月刊行予定）</a:t>
            </a:r>
            <a:endParaRPr lang="ja-JP" altLang="ja-JP" sz="1800" b="0" kern="100">
              <a:solidFill>
                <a:srgbClr val="646464"/>
              </a:solidFill>
              <a:effectLst/>
              <a:latin typeface="HG丸ｺﾞｼｯｸM-PRO" panose="020F0600000000000000" pitchFamily="34" charset="-128"/>
              <a:ea typeface="HG丸ｺﾞｼｯｸM-PRO" panose="020F0600000000000000" pitchFamily="34" charset="-128"/>
              <a:cs typeface="Times New Roman (本文のフォント - コンプレ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6EBE5E-E964-3E8D-6D32-CAAE06A122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3989" y="3548451"/>
            <a:ext cx="1900392" cy="2598104"/>
          </a:xfrm>
          <a:prstGeom prst="rect">
            <a:avLst/>
          </a:prstGeom>
          <a:ln>
            <a:solidFill>
              <a:srgbClr val="A0D8CF"/>
            </a:solidFill>
          </a:ln>
        </p:spPr>
      </p:pic>
    </p:spTree>
    <p:extLst>
      <p:ext uri="{BB962C8B-B14F-4D97-AF65-F5344CB8AC3E}">
        <p14:creationId xmlns:p14="http://schemas.microsoft.com/office/powerpoint/2010/main" val="363245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CB69D9-B9FF-91E8-D620-0E4BA1D1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本日のメニュー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F9FA54-43F3-3667-38FC-968A2D52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701"/>
            <a:ext cx="10515600" cy="341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/>
              <a:t>導入：前回の復習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本論：</a:t>
            </a:r>
            <a:r>
              <a:rPr lang="ja-JP" altLang="en-US"/>
              <a:t>「支援」とは？？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結び：今日の学び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E4082-94E4-A6E8-D390-A04D9894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32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E7524AF-58D1-892B-158B-7FD1E56AE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4181"/>
            <a:ext cx="9144000" cy="3449638"/>
          </a:xfrm>
        </p:spPr>
        <p:txBody>
          <a:bodyPr/>
          <a:lstStyle/>
          <a:p>
            <a:r>
              <a:rPr lang="ja-JP" altLang="en-US"/>
              <a:t>導入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4800" b="0"/>
              <a:t>前回の復習</a:t>
            </a:r>
            <a:endParaRPr lang="ja-JP" altLang="en-US" b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8209E0-1C1D-FE21-E4CF-2A62B332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20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0A8493-E7B0-2958-59AE-4C1DC7CB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わかったこと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84C559-ABA5-C3CE-9A43-A97DA7C9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2" y="909070"/>
            <a:ext cx="12100775" cy="5407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/>
              <a:t>感謝が集団内で「共有」「蓄積」が起きる可能性を確認</a:t>
            </a:r>
            <a:endParaRPr kumimoji="1" lang="en-US" altLang="ja-JP" sz="2400" dirty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>
              <a:lnSpc>
                <a:spcPct val="100000"/>
              </a:lnSpc>
            </a:pPr>
            <a:r>
              <a:rPr kumimoji="1" lang="ja-JP" altLang="en-US" sz="2400"/>
              <a:t>個人</a:t>
            </a:r>
            <a:r>
              <a:rPr lang="ja-JP" altLang="en-US" sz="2400"/>
              <a:t>、職場レベル両方の、感謝と情緒的コミットメントに正の関係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/>
              <a:t>→集合的感謝は個人の枠を超えて、職場全体の良好な人間関係やまとまりを促す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2400" dirty="0"/>
          </a:p>
          <a:p>
            <a:pPr>
              <a:lnSpc>
                <a:spcPct val="100000"/>
              </a:lnSpc>
            </a:pPr>
            <a:r>
              <a:rPr kumimoji="1" lang="ja-JP" altLang="en-US" sz="2400"/>
              <a:t>性別ダイバーシティが高い職場で、集合的感謝が情緒的コミットメントに与える効果が顕著</a:t>
            </a:r>
            <a:endParaRPr kumimoji="1"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/>
              <a:t>→下位集団が顕在化しやすい高ダイバーシティ職場において感謝のコミュニケーションの充実が情緒的コミットメントを左右する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 algn="ctr">
              <a:buNone/>
            </a:pPr>
            <a:r>
              <a:rPr lang="ja-JP" altLang="en-US" sz="2800"/>
              <a:t>感謝という日常的なコミュニケーションの工夫が、円滑な職場運営、</a:t>
            </a:r>
            <a:endParaRPr lang="en-US" altLang="ja-JP" sz="2800" dirty="0"/>
          </a:p>
          <a:p>
            <a:pPr marL="0" indent="0" algn="ctr">
              <a:buNone/>
            </a:pPr>
            <a:r>
              <a:rPr lang="ja-JP" altLang="en-US" sz="2800"/>
              <a:t>殊にダイバーシティという現代的な課題への取り組みに役立ちうる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D285A-1DA6-FBC4-CCD9-D95F7FC9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68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E7524AF-58D1-892B-158B-7FD1E56AE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6300"/>
            <a:ext cx="9144000" cy="3449638"/>
          </a:xfrm>
        </p:spPr>
        <p:txBody>
          <a:bodyPr/>
          <a:lstStyle/>
          <a:p>
            <a:r>
              <a:rPr lang="ja-JP" altLang="en-US"/>
              <a:t>本論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4800" b="0"/>
              <a:t>「支援」とは</a:t>
            </a:r>
            <a:endParaRPr lang="ja-JP" altLang="en-US" b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8209E0-1C1D-FE21-E4CF-2A62B332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C6769C-5EC6-0CB4-6420-441CEC67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支援とは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D6EDD3-0048-45EB-89FE-64889BC4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6871"/>
            <a:ext cx="11506200" cy="1710244"/>
          </a:xfrm>
        </p:spPr>
        <p:txBody>
          <a:bodyPr>
            <a:normAutofit/>
          </a:bodyPr>
          <a:lstStyle/>
          <a:p>
            <a:r>
              <a:rPr kumimoji="1" lang="ja-JP" altLang="en-US" sz="2800"/>
              <a:t>他者の意図を持った行為に対する働きかけであり、その意図を理解し、その行為の質の改善、維持あるいは行為の達成を目指すもの</a:t>
            </a:r>
            <a:endParaRPr kumimoji="1" lang="en-US" altLang="ja-JP" sz="2800" dirty="0"/>
          </a:p>
          <a:p>
            <a:pPr marL="0" indent="0" algn="r">
              <a:buNone/>
            </a:pPr>
            <a:r>
              <a:rPr kumimoji="1" lang="ja-JP" altLang="en-US" sz="2400"/>
              <a:t>（支援基礎論研究会</a:t>
            </a:r>
            <a:r>
              <a:rPr kumimoji="1" lang="en-US" altLang="ja-JP" sz="2400" dirty="0"/>
              <a:t>,1995</a:t>
            </a:r>
            <a:r>
              <a:rPr kumimoji="1" lang="ja-JP" altLang="en-US" sz="2400"/>
              <a:t>）</a:t>
            </a:r>
            <a:endParaRPr kumimoji="1" lang="en-US" altLang="ja-JP" sz="2400" dirty="0"/>
          </a:p>
          <a:p>
            <a:endParaRPr kumimoji="1" lang="ja-JP" altLang="en-US" sz="2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025FB-7CAE-E0E4-7E14-71CE7F94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 descr="ダイアグラム, 設計図&#10;&#10;自動的に生成された説明">
            <a:extLst>
              <a:ext uri="{FF2B5EF4-FFF2-40B4-BE49-F238E27FC236}">
                <a16:creationId xmlns:a16="http://schemas.microsoft.com/office/drawing/2014/main" id="{D2F9AB3F-872B-C2AA-8707-0AF9CE806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" t="4062" r="19596" b="6048"/>
          <a:stretch/>
        </p:blipFill>
        <p:spPr>
          <a:xfrm>
            <a:off x="3672068" y="2299653"/>
            <a:ext cx="4847864" cy="3966236"/>
          </a:xfrm>
          <a:prstGeom prst="rect">
            <a:avLst/>
          </a:prstGeom>
          <a:ln w="28575">
            <a:solidFill>
              <a:srgbClr val="A0D8CF"/>
            </a:solidFill>
          </a:ln>
        </p:spPr>
      </p:pic>
    </p:spTree>
    <p:extLst>
      <p:ext uri="{BB962C8B-B14F-4D97-AF65-F5344CB8AC3E}">
        <p14:creationId xmlns:p14="http://schemas.microsoft.com/office/powerpoint/2010/main" val="125428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5A71B9-81A5-2F01-5F80-C48F7363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支援の特徴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ADCB05-0D07-7A7E-A70E-A63DF49E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7" y="1302071"/>
            <a:ext cx="12021206" cy="4017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3200" dirty="0"/>
              <a:t>A)</a:t>
            </a:r>
            <a:r>
              <a:rPr lang="ja-JP" altLang="en-US" sz="3200" b="1"/>
              <a:t>意図的である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/>
              <a:t>▷相手の行動をよりよくするための、意図した手助け・行為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B)</a:t>
            </a:r>
            <a:r>
              <a:rPr lang="ja-JP" altLang="en-US" sz="3200" b="1"/>
              <a:t>二次的である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/>
              <a:t>▷相手がやっていること（一次的）に付け加える（二次的）行為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C)</a:t>
            </a:r>
            <a:r>
              <a:rPr lang="ja-JP" altLang="en-US" sz="3200" b="1"/>
              <a:t>知識に依存する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/>
              <a:t>▷支援者／被支援者の知識や経験によって支援の巧みさ、稚拙さが分かれる</a:t>
            </a:r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A94248-8B0D-1300-2041-621FA3BE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B44B8-7A68-D9D4-53A2-0E17F43A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支援の失敗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F48C9-69C3-3321-F26E-D627E8B6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19" y="947927"/>
            <a:ext cx="11826962" cy="544635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kumimoji="1" lang="en-US" altLang="ja-JP" sz="2400" b="1" dirty="0"/>
              <a:t>a)</a:t>
            </a:r>
            <a:r>
              <a:rPr kumimoji="1" lang="ja-JP" altLang="en-US" sz="2400" b="1"/>
              <a:t>受容の問題</a:t>
            </a:r>
            <a:endParaRPr kumimoji="1"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400"/>
              <a:t>▷何らかの理由で実践者に受容されない</a:t>
            </a:r>
            <a:endParaRPr lang="en-US" altLang="ja-JP" sz="2400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400"/>
              </a:spcBef>
              <a:buNone/>
            </a:pPr>
            <a:r>
              <a:rPr kumimoji="1" lang="en-US" altLang="ja-JP" sz="2400" b="1" dirty="0"/>
              <a:t>b)</a:t>
            </a:r>
            <a:r>
              <a:rPr kumimoji="1" lang="ja-JP" altLang="en-US" sz="2400" b="1"/>
              <a:t>評価の問題</a:t>
            </a:r>
            <a:endParaRPr kumimoji="1"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400"/>
              <a:t>▷支援によって何がどのくらい変化すればいいか、評価方法がない</a:t>
            </a:r>
            <a:endParaRPr lang="en-US" altLang="ja-JP" sz="2400" dirty="0"/>
          </a:p>
          <a:p>
            <a:pPr marL="0" indent="0">
              <a:spcBef>
                <a:spcPts val="400"/>
              </a:spcBef>
              <a:buNone/>
            </a:pPr>
            <a:endParaRPr kumimoji="1"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lang="en-US" altLang="ja-JP" sz="2400" b="1" dirty="0"/>
              <a:t>c)</a:t>
            </a:r>
            <a:r>
              <a:rPr lang="ja-JP" altLang="en-US" sz="2400" b="1"/>
              <a:t>効果のフィードバックの問題</a:t>
            </a:r>
            <a:endParaRPr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kumimoji="1" lang="ja-JP" altLang="en-US" sz="2400"/>
              <a:t>▷約束された効果がなかなか現れない</a:t>
            </a:r>
            <a:endParaRPr kumimoji="1" lang="en-US" altLang="ja-JP" sz="2400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400"/>
              </a:spcBef>
              <a:buNone/>
            </a:pPr>
            <a:r>
              <a:rPr kumimoji="1" lang="en-US" altLang="ja-JP" sz="2400" b="1" dirty="0"/>
              <a:t>d</a:t>
            </a:r>
            <a:r>
              <a:rPr lang="en-US" altLang="ja-JP" sz="2400" b="1" dirty="0"/>
              <a:t>)</a:t>
            </a:r>
            <a:r>
              <a:rPr lang="ja-JP" altLang="en-US" sz="2400" b="1"/>
              <a:t>効果の消滅の問題</a:t>
            </a:r>
            <a:endParaRPr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kumimoji="1" lang="ja-JP" altLang="en-US" sz="2400"/>
              <a:t>▷最初は効果があったが、時間の経過と共に劣化する</a:t>
            </a:r>
            <a:endParaRPr kumimoji="1" lang="en-US" altLang="ja-JP" sz="2400" dirty="0"/>
          </a:p>
          <a:p>
            <a:pPr marL="0" indent="0">
              <a:spcBef>
                <a:spcPts val="4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kumimoji="1" lang="en-US" altLang="ja-JP" sz="2400" b="1" dirty="0"/>
              <a:t>e)</a:t>
            </a:r>
            <a:r>
              <a:rPr kumimoji="1" lang="ja-JP" altLang="en-US" sz="2400" b="1"/>
              <a:t>副作用の問題</a:t>
            </a:r>
            <a:endParaRPr kumimoji="1" lang="en-US" altLang="ja-JP" sz="2400" b="1" dirty="0"/>
          </a:p>
          <a:p>
            <a:pPr marL="0" indent="0">
              <a:spcBef>
                <a:spcPts val="400"/>
              </a:spcBef>
              <a:buNone/>
            </a:pPr>
            <a:r>
              <a:rPr lang="ja-JP" altLang="en-US" sz="2400"/>
              <a:t>▷効果の一方で、望ましくない副次的効果が発生する</a:t>
            </a:r>
            <a:endParaRPr lang="en-US" altLang="ja-JP" sz="2400" dirty="0"/>
          </a:p>
          <a:p>
            <a:pPr marL="0" indent="0" algn="r">
              <a:spcBef>
                <a:spcPts val="400"/>
              </a:spcBef>
              <a:buNone/>
            </a:pPr>
            <a:r>
              <a:rPr kumimoji="1" lang="en-US" altLang="ja-JP" sz="1800" dirty="0"/>
              <a:t>(</a:t>
            </a:r>
            <a:r>
              <a:rPr lang="ja-JP" altLang="en-US" sz="1800"/>
              <a:t>小橋</a:t>
            </a:r>
            <a:r>
              <a:rPr lang="en-US" altLang="ja-JP" sz="1800" dirty="0"/>
              <a:t>,1988)</a:t>
            </a:r>
            <a:endParaRPr kumimoji="1"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66C1E6-EA94-9F23-F820-5C9743B9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624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695</Words>
  <Application>Microsoft Macintosh PowerPoint</Application>
  <PresentationFormat>ワイド画面</PresentationFormat>
  <Paragraphs>100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HG丸ｺﾞｼｯｸM-PRO</vt:lpstr>
      <vt:lpstr>Meiryo UI</vt:lpstr>
      <vt:lpstr>游ゴシック</vt:lpstr>
      <vt:lpstr>Arial</vt:lpstr>
      <vt:lpstr>1_Office テーマ</vt:lpstr>
      <vt:lpstr>PowerPoint プレゼンテーション</vt:lpstr>
      <vt:lpstr>PowerPoint プレゼンテーション</vt:lpstr>
      <vt:lpstr>本日のメニュー</vt:lpstr>
      <vt:lpstr>導入  前回の復習</vt:lpstr>
      <vt:lpstr>わかったこと</vt:lpstr>
      <vt:lpstr>本論  「支援」とは</vt:lpstr>
      <vt:lpstr>支援とは</vt:lpstr>
      <vt:lpstr>支援の特徴</vt:lpstr>
      <vt:lpstr>支援の失敗</vt:lpstr>
      <vt:lpstr>PowerPoint プレゼンテーション</vt:lpstr>
      <vt:lpstr>自分の失敗談</vt:lpstr>
      <vt:lpstr>よしきのきづき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義樹 汐中</dc:creator>
  <cp:lastModifiedBy>義樹 汐中</cp:lastModifiedBy>
  <cp:revision>61</cp:revision>
  <dcterms:created xsi:type="dcterms:W3CDTF">2022-04-22T02:41:35Z</dcterms:created>
  <dcterms:modified xsi:type="dcterms:W3CDTF">2023-07-23T02:05:51Z</dcterms:modified>
</cp:coreProperties>
</file>